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notesMasterIdLst>
    <p:notesMasterId r:id="rId16"/>
  </p:notes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199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F3DC78-FD90-42CA-98A2-AAA097B72AFA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EC7D54-83E7-486C-A896-D4C30AB7C5B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0927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Descrivere il contesto e gli obiettivi principali del progetto.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4111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Spiegare l'importanza dei UPS nella continuità del servizio.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639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Descrivere il piano di manutenzione e supporto previsto.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677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Spiegare la suddivisione della rete e le principali componenti.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67451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Dettagliare i modelli di switch e router scelti e le loro caratteristiche.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9953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Descrivere il ruolo del firewall nella sicurezza della rete.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5133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Spiegare la funzione degli IDS/IPS nella rete.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543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Descrivere la configurazione e la funzione del web server.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9186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Discussione sul ruolo del NAS per il backup e la ridondanza.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0814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Dettagliare i componenti e il costo del cablaggio.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57159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Descrivere la funzione degli armadi rack e degli access point WiFi.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EC7D54-83E7-486C-A896-D4C30AB7C5BF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0776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7229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9700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40436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9525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63952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18129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22489D-0CF2-AED8-26EC-F0CC0BBB4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5BB342A-5482-E8B6-00FA-8D777F5A01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D2F058-27D6-596F-4726-6675DF819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360C956-90E4-A7AC-7F1C-EF6307692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6B61532-78F4-65FF-A42B-D8651512F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3817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9484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6630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4008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609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4166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1731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00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7470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723748E-7A6F-4DF8-8660-0635D519B7DB}" type="datetimeFigureOut">
              <a:rPr lang="it-IT" smtClean="0"/>
              <a:t>06/09/2024</a:t>
            </a:fld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04CCD051-4A0C-49D9-8B4C-A9971D5D4D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17383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3.jpeg"/><Relationship Id="rId5" Type="http://schemas.openxmlformats.org/officeDocument/2006/relationships/image" Target="../media/image3.png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B3C95B97-1193-74C3-1B67-2A8EBD831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67" y="2425182"/>
            <a:ext cx="6245525" cy="416655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122736A-0458-9C36-C1FC-E4067A231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2067" y="703238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it-IT" dirty="0"/>
              <a:t>Preventivo e Progetto di Rete IT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34EFB8B-C198-59BA-C118-E7F343536F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0058" y="1777989"/>
            <a:ext cx="7447152" cy="896641"/>
          </a:xfrm>
        </p:spPr>
        <p:txBody>
          <a:bodyPr/>
          <a:lstStyle/>
          <a:p>
            <a:r>
              <a:rPr lang="it-IT" dirty="0"/>
              <a:t> Compagnia Theta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3D8149D4-F209-5A05-0091-1380D50DFC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4632" y="4432819"/>
            <a:ext cx="3052009" cy="305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213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5E1B64-1870-5E64-0537-DFA6A7B36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Cablaggio di Rete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0254EA7-EC3E-467B-5BD6-2AA610D50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0" y="249360"/>
            <a:ext cx="8596668" cy="3880773"/>
          </a:xfrm>
        </p:spPr>
        <p:txBody>
          <a:bodyPr/>
          <a:lstStyle/>
          <a:p>
            <a:r>
              <a:rPr lang="it-IT" b="1" dirty="0"/>
              <a:t>Cavi Cat6</a:t>
            </a:r>
          </a:p>
          <a:p>
            <a:r>
              <a:rPr lang="it-IT" b="1" dirty="0"/>
              <a:t>Patch panel</a:t>
            </a:r>
          </a:p>
          <a:p>
            <a:r>
              <a:rPr lang="it-IT" b="1" dirty="0"/>
              <a:t>Installazione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24A17AC-EBEE-BDCF-4149-E3BC7DE37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585" y="-225286"/>
            <a:ext cx="2001078" cy="200107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9F040041-6F44-070B-8BE2-32D284A5D5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40" y="3783372"/>
            <a:ext cx="3236121" cy="180243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1D8277D8-7517-30CD-13A2-F7120C805C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488" y="3783372"/>
            <a:ext cx="3236120" cy="1802438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4B58FD59-F4AA-14A7-7723-D3F665128B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940" y="3783372"/>
            <a:ext cx="3236120" cy="182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51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magine 12">
            <a:extLst>
              <a:ext uri="{FF2B5EF4-FFF2-40B4-BE49-F238E27FC236}">
                <a16:creationId xmlns:a16="http://schemas.microsoft.com/office/drawing/2014/main" id="{FC19F2DD-4BCF-B1FA-F0F6-A036C448E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564" y="3021694"/>
            <a:ext cx="3792293" cy="3792293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E67269EE-738A-80A5-CC67-B48972E8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416" y="-251696"/>
            <a:ext cx="8596668" cy="1320800"/>
          </a:xfrm>
        </p:spPr>
        <p:txBody>
          <a:bodyPr/>
          <a:lstStyle/>
          <a:p>
            <a:r>
              <a:rPr lang="it-IT" dirty="0"/>
              <a:t>Armadi Rack e Access Point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557B01D-60CA-2795-4C3C-59156CD939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8416" y="187273"/>
            <a:ext cx="8596668" cy="3880773"/>
          </a:xfrm>
        </p:spPr>
        <p:txBody>
          <a:bodyPr/>
          <a:lstStyle/>
          <a:p>
            <a:r>
              <a:rPr lang="it-IT" dirty="0"/>
              <a:t>Armadi Rack: </a:t>
            </a:r>
            <a:r>
              <a:rPr lang="it-IT" b="1" dirty="0"/>
              <a:t>APC </a:t>
            </a:r>
            <a:r>
              <a:rPr lang="it-IT" b="1" dirty="0" err="1"/>
              <a:t>NetShelter</a:t>
            </a:r>
            <a:r>
              <a:rPr lang="it-IT" b="1" dirty="0"/>
              <a:t> SX 42U</a:t>
            </a:r>
          </a:p>
          <a:p>
            <a:r>
              <a:rPr lang="it-IT" dirty="0"/>
              <a:t>Access Point: </a:t>
            </a:r>
            <a:r>
              <a:rPr lang="it-IT" b="1" dirty="0" err="1"/>
              <a:t>Ubiquiti</a:t>
            </a:r>
            <a:r>
              <a:rPr lang="it-IT" b="1" dirty="0"/>
              <a:t> </a:t>
            </a:r>
            <a:r>
              <a:rPr lang="it-IT" b="1" dirty="0" err="1"/>
              <a:t>UniFi</a:t>
            </a:r>
            <a:r>
              <a:rPr lang="it-IT" b="1" dirty="0"/>
              <a:t> 6 Lite</a:t>
            </a:r>
          </a:p>
          <a:p>
            <a:r>
              <a:rPr lang="it-IT" dirty="0"/>
              <a:t>Soluzione di storage professionale per la gestione ordinata dell'hardware.</a:t>
            </a:r>
          </a:p>
          <a:p>
            <a:r>
              <a:rPr lang="it-IT" dirty="0"/>
              <a:t>Connettività wireless di ultima generazione, stabile e veloce.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19DC1230-CD28-96C1-1B59-25E276F9C6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789" y="3226339"/>
            <a:ext cx="3587648" cy="358764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F6693E46-0F7F-2222-1AFC-2CCFE7ED8B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697" y="5261113"/>
            <a:ext cx="2003840" cy="200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19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7D6581-6736-666E-DB43-7F8FED0F4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UPS (Gruppo di Continuità)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2483235-6D58-90AB-9A9D-B390CF0A6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334" y="151315"/>
            <a:ext cx="8596668" cy="3880773"/>
          </a:xfrm>
        </p:spPr>
        <p:txBody>
          <a:bodyPr/>
          <a:lstStyle/>
          <a:p>
            <a:r>
              <a:rPr lang="it-IT" b="1" dirty="0"/>
              <a:t>APC Smart-UPS SRT 3000VA RM 230V</a:t>
            </a:r>
          </a:p>
          <a:p>
            <a:r>
              <a:rPr lang="it-IT" dirty="0"/>
              <a:t>Protezione continua contro interruzioni di corrente, essenziale per la continuità operativa.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D5EAC452-C532-0207-CB71-F4FA71DDD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42" y="1417638"/>
            <a:ext cx="4512287" cy="4512287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D8ED6A77-043F-B38B-4BBE-DA77C1258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416" y="2456882"/>
            <a:ext cx="5048250" cy="504825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BA8CDA41-9182-BE00-1F1E-76E3BA5D74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5928" y="-225286"/>
            <a:ext cx="1842052" cy="184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8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BF847448-1A1C-7598-E041-ED77F4731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398" y="3504706"/>
            <a:ext cx="3434310" cy="1915103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5BE8D81-62E3-14E0-4BC8-E3AC1EBC42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28" y="3504707"/>
            <a:ext cx="3319974" cy="1867485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1BBE747-1671-744B-3AEE-844DA84FD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Manutenzione e Supporto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8FE1A3A-C06D-2791-CA80-738835661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0" y="1197813"/>
            <a:ext cx="10563285" cy="1585144"/>
          </a:xfrm>
        </p:spPr>
        <p:txBody>
          <a:bodyPr>
            <a:normAutofit/>
          </a:bodyPr>
          <a:lstStyle/>
          <a:p>
            <a:r>
              <a:rPr lang="it-IT" b="1" dirty="0"/>
              <a:t>Contratto annuale</a:t>
            </a:r>
          </a:p>
          <a:p>
            <a:r>
              <a:rPr lang="it-IT" b="1" dirty="0"/>
              <a:t>Manutenzione e supporto IT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87C434A-B576-150C-5507-29ED377F4D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351" y="5396002"/>
            <a:ext cx="1754702" cy="175470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8C942F8-54F5-0997-9637-76C81BA9981F}"/>
              </a:ext>
            </a:extLst>
          </p:cNvPr>
          <p:cNvSpPr txBox="1"/>
          <p:nvPr/>
        </p:nvSpPr>
        <p:spPr>
          <a:xfrm>
            <a:off x="636795" y="5475521"/>
            <a:ext cx="2815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Monitoraggio della rete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53CDA6F-846D-2EF6-213C-F895DD925257}"/>
              </a:ext>
            </a:extLst>
          </p:cNvPr>
          <p:cNvSpPr txBox="1"/>
          <p:nvPr/>
        </p:nvSpPr>
        <p:spPr>
          <a:xfrm>
            <a:off x="4910133" y="5475521"/>
            <a:ext cx="2459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Gestione dei firewall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CFE1405-DEAA-0D35-D5AA-82E9322330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262" y="3480899"/>
            <a:ext cx="3434310" cy="1915103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AD979F-BDE3-E7C4-BC22-A2AA174B3547}"/>
              </a:ext>
            </a:extLst>
          </p:cNvPr>
          <p:cNvSpPr txBox="1"/>
          <p:nvPr/>
        </p:nvSpPr>
        <p:spPr>
          <a:xfrm>
            <a:off x="8135373" y="5502670"/>
            <a:ext cx="4230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Sicurezza e Formazione Personale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09FFFF2-9CC4-BA3A-72C6-3966579C5BD1}"/>
              </a:ext>
            </a:extLst>
          </p:cNvPr>
          <p:cNvSpPr txBox="1"/>
          <p:nvPr/>
        </p:nvSpPr>
        <p:spPr>
          <a:xfrm>
            <a:off x="4106351" y="2585021"/>
            <a:ext cx="45865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/>
              <a:t>I servizi di supporto comprendono:</a:t>
            </a:r>
          </a:p>
        </p:txBody>
      </p:sp>
    </p:spTree>
    <p:extLst>
      <p:ext uri="{BB962C8B-B14F-4D97-AF65-F5344CB8AC3E}">
        <p14:creationId xmlns:p14="http://schemas.microsoft.com/office/powerpoint/2010/main" val="254313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D9E6881-B271-61AF-8B78-C1892DF72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2943775"/>
            <a:ext cx="10571998" cy="970450"/>
          </a:xfrm>
        </p:spPr>
        <p:txBody>
          <a:bodyPr/>
          <a:lstStyle/>
          <a:p>
            <a:pPr algn="ctr"/>
            <a:r>
              <a:rPr lang="it-IT" dirty="0"/>
              <a:t>FINE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73C64B2-F0DE-639A-D14D-700B6A574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3585" y="4426226"/>
            <a:ext cx="8618415" cy="2431774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it-IT" b="1" dirty="0"/>
              <a:t>Grazie per l’attenzione!</a:t>
            </a:r>
          </a:p>
          <a:p>
            <a:pPr marL="0" indent="0" algn="r">
              <a:buNone/>
            </a:pPr>
            <a:endParaRPr lang="it-IT" b="1" dirty="0"/>
          </a:p>
          <a:p>
            <a:pPr marL="0" indent="0">
              <a:buNone/>
            </a:pPr>
            <a:r>
              <a:rPr lang="it-IT" b="1" dirty="0"/>
              <a:t>Falcon </a:t>
            </a:r>
            <a:r>
              <a:rPr lang="it-IT" b="1" dirty="0" err="1"/>
              <a:t>Forcers</a:t>
            </a:r>
            <a:r>
              <a:rPr lang="it-IT" b="1" dirty="0"/>
              <a:t> Group</a:t>
            </a:r>
          </a:p>
          <a:p>
            <a:pPr marL="0" indent="0">
              <a:buNone/>
            </a:pPr>
            <a:r>
              <a:rPr lang="it-IT" b="1" dirty="0"/>
              <a:t>Team Leader</a:t>
            </a:r>
            <a:r>
              <a:rPr lang="it-IT" dirty="0"/>
              <a:t>: Pietro Caruso</a:t>
            </a:r>
          </a:p>
          <a:p>
            <a:pPr marL="0" indent="0">
              <a:buNone/>
            </a:pPr>
            <a:r>
              <a:rPr lang="it-IT" b="1" dirty="0"/>
              <a:t>Membri del Team</a:t>
            </a:r>
            <a:r>
              <a:rPr lang="it-IT" dirty="0"/>
              <a:t>: Giuseppe Guida, Alfio Scuderi, Giuseppe Savino, Antonio Consalvo, Alessandro De Virgilio, Alessandro Saracino.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8980580-1C36-8B7F-079F-363EA29DE4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778" y="-131314"/>
            <a:ext cx="1450674" cy="145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2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E91238FF-32D0-8CB9-62C2-1821B9396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09" y="1762191"/>
            <a:ext cx="4177951" cy="540179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FDAFADD-1DC0-7024-45AF-3ED4C9B754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269" y="588868"/>
            <a:ext cx="4483693" cy="285034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30A1EC9-7E2F-1B09-9273-A547BA25B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131" y="-226572"/>
            <a:ext cx="8596668" cy="1320800"/>
          </a:xfrm>
        </p:spPr>
        <p:txBody>
          <a:bodyPr/>
          <a:lstStyle/>
          <a:p>
            <a:r>
              <a:rPr lang="it-IT" dirty="0"/>
              <a:t>Introduzione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42A82A8-00A3-66A6-FF6D-97170D087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8309" y="-375543"/>
            <a:ext cx="8596668" cy="3794329"/>
          </a:xfrm>
        </p:spPr>
        <p:txBody>
          <a:bodyPr/>
          <a:lstStyle/>
          <a:p>
            <a:r>
              <a:rPr lang="it-IT" dirty="0"/>
              <a:t>Totale: 120 computer</a:t>
            </a:r>
          </a:p>
          <a:p>
            <a:r>
              <a:rPr lang="it-IT" dirty="0"/>
              <a:t>Obiettivi: Efficienza e Sicurezza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ECCD0A6D-B2D7-8529-DE57-B8E03B592AD2}"/>
              </a:ext>
            </a:extLst>
          </p:cNvPr>
          <p:cNvSpPr/>
          <p:nvPr/>
        </p:nvSpPr>
        <p:spPr>
          <a:xfrm>
            <a:off x="6215269" y="5236234"/>
            <a:ext cx="4652625" cy="1102104"/>
          </a:xfrm>
          <a:prstGeom prst="roundRect">
            <a:avLst>
              <a:gd name="adj" fmla="val 2022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PC con CPU Intel Core i5 12°o AMD </a:t>
            </a:r>
            <a:r>
              <a:rPr lang="it-IT" dirty="0" err="1"/>
              <a:t>Ryzen</a:t>
            </a:r>
            <a:r>
              <a:rPr lang="it-IT" dirty="0"/>
              <a:t> serie 5600G, 16GB RAM, SSD da 500GB + License Office e Windows 11 e Monitor MSI PRO MP245V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DCE209BC-C4D8-AEE5-0D4A-5C05CA147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2385" y="-226572"/>
            <a:ext cx="1816833" cy="181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43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09FB3CCC-A352-287E-4CD7-6FE4DA6932DA}"/>
              </a:ext>
            </a:extLst>
          </p:cNvPr>
          <p:cNvSpPr/>
          <p:nvPr/>
        </p:nvSpPr>
        <p:spPr>
          <a:xfrm>
            <a:off x="6204572" y="1318042"/>
            <a:ext cx="5194852" cy="354003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L'architettura di rete progettata per questa infrastruttura è stata concepita con un focus su prestazioni elevate, sicurezza e scalabilità.</a:t>
            </a:r>
          </a:p>
          <a:p>
            <a:pPr algn="ctr"/>
            <a:endParaRPr lang="it-IT" dirty="0"/>
          </a:p>
          <a:p>
            <a:pPr algn="ctr"/>
            <a:r>
              <a:rPr lang="it-IT" dirty="0"/>
              <a:t> Ogni componente è stato attentamente scelto per il suo ruolo specifico, contribuendo a una rete che non solo è potente, ma anche sicura e resiliente.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1B17F4F-A908-17B0-A212-AEA78F53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576" y="347592"/>
            <a:ext cx="10571998" cy="970450"/>
          </a:xfrm>
        </p:spPr>
        <p:txBody>
          <a:bodyPr/>
          <a:lstStyle/>
          <a:p>
            <a:r>
              <a:rPr lang="it-IT" dirty="0"/>
              <a:t>Architettura della Rete: La nostra Proposta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06E2CE7-3CD9-8ED4-589B-F0E49675A8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140" y="832817"/>
            <a:ext cx="5034574" cy="3674397"/>
          </a:xfrm>
        </p:spPr>
        <p:txBody>
          <a:bodyPr/>
          <a:lstStyle/>
          <a:p>
            <a:r>
              <a:rPr lang="it-IT" dirty="0"/>
              <a:t>5 Switch per ogni piano (30 in totale)</a:t>
            </a:r>
          </a:p>
          <a:p>
            <a:r>
              <a:rPr lang="it-IT" dirty="0"/>
              <a:t>1 Server </a:t>
            </a:r>
          </a:p>
          <a:p>
            <a:r>
              <a:rPr lang="it-IT" dirty="0"/>
              <a:t>1 NAS</a:t>
            </a:r>
          </a:p>
          <a:p>
            <a:r>
              <a:rPr lang="it-IT" dirty="0"/>
              <a:t>1 Firewall Perimetrale</a:t>
            </a:r>
          </a:p>
          <a:p>
            <a:r>
              <a:rPr lang="it-IT" dirty="0"/>
              <a:t>3 IDS/IPS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8CD3066-7A5C-7078-A4B5-FF3C4CEB6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0103" y="5451138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040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9E925806-A930-D08A-2CD2-61260661A5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325" y="3123855"/>
            <a:ext cx="6348633" cy="280676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3E31E7B-24A8-EEFC-3C00-30A6702AF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Router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7141ECF-7E1F-77E1-6155-64FC471D1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0" y="1417638"/>
            <a:ext cx="10563285" cy="1706217"/>
          </a:xfrm>
        </p:spPr>
        <p:txBody>
          <a:bodyPr/>
          <a:lstStyle/>
          <a:p>
            <a:r>
              <a:rPr lang="it-IT" dirty="0"/>
              <a:t>Cisco ASR-9001</a:t>
            </a:r>
          </a:p>
          <a:p>
            <a:r>
              <a:rPr lang="it-IT" dirty="0"/>
              <a:t>Router ad alte prestazioni, ideale per gestire grandi flussi di dati con supporto a servizi di rete avanzati come VPN e bilanciamento del carico.</a:t>
            </a:r>
          </a:p>
          <a:p>
            <a:endParaRPr lang="it-IT" dirty="0"/>
          </a:p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EE8B5F1-DF0A-73EA-0EB3-7076789604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259" y="-89452"/>
            <a:ext cx="1842052" cy="184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39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45D58C28-2C30-5E0C-253B-2E05B49FB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313" y="447188"/>
            <a:ext cx="85725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71E1F50-990D-6526-6308-EE0A12586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Switch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10F6508-4FA7-26C7-3173-FF46769DB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5460" y="261392"/>
            <a:ext cx="8596668" cy="3880773"/>
          </a:xfrm>
        </p:spPr>
        <p:txBody>
          <a:bodyPr/>
          <a:lstStyle/>
          <a:p>
            <a:r>
              <a:rPr lang="it-IT" b="1" dirty="0"/>
              <a:t>Cisco </a:t>
            </a:r>
            <a:r>
              <a:rPr lang="it-IT" b="1" dirty="0" err="1"/>
              <a:t>Catalyst</a:t>
            </a:r>
            <a:r>
              <a:rPr lang="it-IT" b="1" dirty="0"/>
              <a:t> 9200L-24T-4G-E</a:t>
            </a:r>
          </a:p>
          <a:p>
            <a:r>
              <a:rPr lang="it-IT" dirty="0"/>
              <a:t>Affidabilità Cisco per una connettività stabile e scalabile.</a:t>
            </a: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B5C40A3A-5399-01DF-5A6B-B90F91ABE1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450" y="5349368"/>
            <a:ext cx="1955820" cy="195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40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EFF152-8713-810A-F379-66319349F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Firewall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FB5998C-505F-6020-F268-ECD07CA48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334" y="1488614"/>
            <a:ext cx="10969234" cy="1940386"/>
          </a:xfrm>
        </p:spPr>
        <p:txBody>
          <a:bodyPr/>
          <a:lstStyle/>
          <a:p>
            <a:r>
              <a:rPr lang="it-IT" b="1" dirty="0" err="1"/>
              <a:t>Fortinet</a:t>
            </a:r>
            <a:r>
              <a:rPr lang="it-IT" b="1" dirty="0"/>
              <a:t> </a:t>
            </a:r>
            <a:r>
              <a:rPr lang="it-IT" b="1" dirty="0" err="1"/>
              <a:t>FortiGate</a:t>
            </a:r>
            <a:r>
              <a:rPr lang="it-IT" b="1" dirty="0"/>
              <a:t> 100F</a:t>
            </a:r>
          </a:p>
          <a:p>
            <a:r>
              <a:rPr lang="it-IT" dirty="0"/>
              <a:t>Funzioni di protezione perimetrale</a:t>
            </a:r>
          </a:p>
          <a:p>
            <a:r>
              <a:rPr lang="it-IT" dirty="0"/>
              <a:t>Sicurezza di livello </a:t>
            </a:r>
            <a:r>
              <a:rPr lang="it-IT" dirty="0" err="1"/>
              <a:t>enterprise</a:t>
            </a:r>
            <a:r>
              <a:rPr lang="it-IT" dirty="0"/>
              <a:t>, protezione totale con ispezione approfondita dei pacchetti e VPN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2FD92C6-19C8-3D9C-E808-C9B06AD51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499" y="1630278"/>
            <a:ext cx="5715000" cy="571500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48D2CCB9-BA52-FD25-BBB8-2E968D7462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0" y="-198522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62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6A48435D-9597-76B9-BE7C-7B70634F81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474" y="2090948"/>
            <a:ext cx="7754775" cy="4804325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CC1CBC0-0ED5-8F58-4A3D-06A5C95C3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IDS/IPS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D92AA0D-249F-FFBD-9C91-3BFC53F11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334" y="1366506"/>
            <a:ext cx="8596668" cy="1448884"/>
          </a:xfrm>
        </p:spPr>
        <p:txBody>
          <a:bodyPr/>
          <a:lstStyle/>
          <a:p>
            <a:r>
              <a:rPr lang="it-IT" b="1" dirty="0"/>
              <a:t>Cisco - FPR2110-NGFW-K9 - </a:t>
            </a:r>
            <a:r>
              <a:rPr lang="it-IT" b="1" dirty="0" err="1"/>
              <a:t>FirePOWER</a:t>
            </a:r>
            <a:r>
              <a:rPr lang="it-IT" b="1" dirty="0"/>
              <a:t> 2110 NGFW - Firewall - 1U - Rack-</a:t>
            </a:r>
            <a:r>
              <a:rPr lang="it-IT" b="1" dirty="0" err="1"/>
              <a:t>montierbar</a:t>
            </a:r>
            <a:endParaRPr lang="it-IT" b="1" dirty="0"/>
          </a:p>
          <a:p>
            <a:r>
              <a:rPr lang="it-IT" dirty="0"/>
              <a:t>3 unità distribuite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BDD0638-95E6-4E73-62F4-EDF77EE6B4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744" y="5367552"/>
            <a:ext cx="1900989" cy="190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87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49DA58-6788-9E54-8982-60511BD61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Web Server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BACDCB-47CE-A4FD-8B37-8C74EC165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0" y="187410"/>
            <a:ext cx="4881255" cy="3880773"/>
          </a:xfrm>
        </p:spPr>
        <p:txBody>
          <a:bodyPr/>
          <a:lstStyle/>
          <a:p>
            <a:r>
              <a:rPr lang="en-US" b="1" dirty="0"/>
              <a:t>Dell PowerEdge T350</a:t>
            </a:r>
          </a:p>
          <a:p>
            <a:r>
              <a:rPr lang="it-IT" dirty="0"/>
              <a:t>Prestazioni affidabili e scalabili per il cuore del vostro ambiente IT.</a:t>
            </a:r>
            <a:endParaRPr lang="en-US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0FD4347-FE8A-B56E-8A1E-9A270B8FB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676031"/>
            <a:ext cx="5505937" cy="550593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B487F5F-46D2-9D90-56E8-2EBF7A930B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7215" y="-236362"/>
            <a:ext cx="1824785" cy="182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554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BA48DD11-9982-9E92-EE8D-382D5FFF1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74" y="3001755"/>
            <a:ext cx="5961585" cy="2012035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CB61BB7-6A24-8541-A347-471F2C95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NAS per Backup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71AA840-16F2-BB15-42AD-807A5AB0B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0" y="127000"/>
            <a:ext cx="8596668" cy="3880773"/>
          </a:xfrm>
        </p:spPr>
        <p:txBody>
          <a:bodyPr/>
          <a:lstStyle/>
          <a:p>
            <a:r>
              <a:rPr lang="en-US" b="1" dirty="0"/>
              <a:t>Synology </a:t>
            </a:r>
            <a:r>
              <a:rPr lang="en-US" b="1" dirty="0" err="1"/>
              <a:t>RackStation</a:t>
            </a:r>
            <a:r>
              <a:rPr lang="en-US" b="1" dirty="0"/>
              <a:t> RS1219+</a:t>
            </a:r>
          </a:p>
          <a:p>
            <a:r>
              <a:rPr lang="en-US" dirty="0"/>
              <a:t>8-bay, 4x </a:t>
            </a:r>
            <a:r>
              <a:rPr lang="en-US" b="1" dirty="0"/>
              <a:t>4TB HDD</a:t>
            </a:r>
          </a:p>
          <a:p>
            <a:r>
              <a:rPr lang="it-IT" dirty="0"/>
              <a:t>Sicurezza dei dati con una capacità flessibile di backup e archiviazione.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CEEA2BF9-9B6B-B132-D0F0-A749ECB968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8020" y="4694598"/>
            <a:ext cx="2033273" cy="2033273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009B61B2-9D9F-46AA-3C83-0C0FC06094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2434" y="4697727"/>
            <a:ext cx="2036240" cy="2030144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BCD3D4F-ED52-6CED-A3B8-45EA754F50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1262" y="4697727"/>
            <a:ext cx="2036240" cy="2030144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3BD46CA6-534A-56DF-88C6-B93FAA551D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848" y="4697727"/>
            <a:ext cx="2036240" cy="2030144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4CB93E87-D855-66AC-19AA-6F34806F5E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320" y="5330787"/>
            <a:ext cx="1864640" cy="186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65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zione">
  <a:themeElements>
    <a:clrScheme name="Citazion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zion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zion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Citazione</Template>
  <TotalTime>572</TotalTime>
  <Words>510</Words>
  <Application>Microsoft Office PowerPoint</Application>
  <PresentationFormat>Widescreen</PresentationFormat>
  <Paragraphs>82</Paragraphs>
  <Slides>14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8" baseType="lpstr">
      <vt:lpstr>Calibri</vt:lpstr>
      <vt:lpstr>Century Gothic</vt:lpstr>
      <vt:lpstr>Wingdings 2</vt:lpstr>
      <vt:lpstr>Citazione</vt:lpstr>
      <vt:lpstr>Preventivo e Progetto di Rete IT</vt:lpstr>
      <vt:lpstr>Introduzione </vt:lpstr>
      <vt:lpstr>Architettura della Rete: La nostra Proposta</vt:lpstr>
      <vt:lpstr>Router</vt:lpstr>
      <vt:lpstr>Switch</vt:lpstr>
      <vt:lpstr>Firewall</vt:lpstr>
      <vt:lpstr>IDS/IPS</vt:lpstr>
      <vt:lpstr>Web Server</vt:lpstr>
      <vt:lpstr>NAS per Backup</vt:lpstr>
      <vt:lpstr>Cablaggio di Rete</vt:lpstr>
      <vt:lpstr>Armadi Rack e Access Point</vt:lpstr>
      <vt:lpstr>UPS (Gruppo di Continuità)</vt:lpstr>
      <vt:lpstr>Manutenzione e Supporto</vt:lpstr>
      <vt:lpstr>FINE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Preventivo e Progetto di Rete IT</dc:title>
  <dc:creator>Alfio Scuderi</dc:creator>
  <cp:lastModifiedBy>Alfio Scuderi</cp:lastModifiedBy>
  <cp:revision>9</cp:revision>
  <dcterms:created xsi:type="dcterms:W3CDTF">2024-09-03T12:25:21Z</dcterms:created>
  <dcterms:modified xsi:type="dcterms:W3CDTF">2024-09-06T09:54:31Z</dcterms:modified>
</cp:coreProperties>
</file>

<file path=docProps/thumbnail.jpeg>
</file>